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Lora" panose="020F0502020204030204" pitchFamily="2" charset="0"/>
      <p:regular r:id="rId13"/>
    </p:embeddedFont>
    <p:embeddedFont>
      <p:font typeface="Source Sans 3" panose="020B0604020202020204" charset="0"/>
      <p:regular r:id="rId14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9830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11" Type="http://schemas.openxmlformats.org/officeDocument/2006/relationships/image" Target="../media/image4.pn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44244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INFORME A LA JUNTA DE GOBIERNO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946207"/>
            <a:ext cx="5198745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Curso escolar 2024-2025</a:t>
            </a:r>
            <a:endParaRPr lang="en-US" sz="3500" dirty="0"/>
          </a:p>
        </p:txBody>
      </p:sp>
      <p:sp>
        <p:nvSpPr>
          <p:cNvPr id="5" name="Text 2"/>
          <p:cNvSpPr/>
          <p:nvPr/>
        </p:nvSpPr>
        <p:spPr>
          <a:xfrm>
            <a:off x="837724" y="4868466"/>
            <a:ext cx="7468553" cy="918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Presentamos el informe del ciclo escolar 2024-2025, reflejando avances, logros y desafíos alineados con los objetivos institucionales 2021-2026. Agradecemos el apoyo constante de la Junta de Gobierno y el compromiso de nuestra comunidad educativa.</a:t>
            </a:r>
            <a:endParaRPr lang="en-US" sz="1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2813" y="474940"/>
            <a:ext cx="10079831" cy="506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Estabilidad Financiera y Desarrollo de Infraestructura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602813" y="1325999"/>
            <a:ext cx="1342477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 gestión financiera responsable y la inversión en infraestructura son claves para el crecimiento institucional.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1709142" y="2914888"/>
            <a:ext cx="2118598" cy="430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33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41%</a:t>
            </a:r>
            <a:endParaRPr lang="en-US" sz="3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613" y="1838325"/>
            <a:ext cx="2583775" cy="25837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14845" y="4637246"/>
            <a:ext cx="2307193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Margen de Contribución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02813" y="4993838"/>
            <a:ext cx="4331375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Margen global de facultades y escuelas en 2024, con una ligera disminución del 2%.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255782" y="2914888"/>
            <a:ext cx="2118598" cy="430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33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90%</a:t>
            </a:r>
            <a:endParaRPr lang="en-US" sz="33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3253" y="1838325"/>
            <a:ext cx="2583775" cy="25837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301859" y="4637246"/>
            <a:ext cx="2026444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Cobranza Neta Total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5149453" y="4993838"/>
            <a:ext cx="4331375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Índice de cobranza neta total, reflejando la solidez financiera.</a:t>
            </a:r>
            <a:endParaRPr lang="en-US" sz="1350" dirty="0"/>
          </a:p>
        </p:txBody>
      </p:sp>
      <p:sp>
        <p:nvSpPr>
          <p:cNvPr id="12" name="Text 8"/>
          <p:cNvSpPr/>
          <p:nvPr/>
        </p:nvSpPr>
        <p:spPr>
          <a:xfrm>
            <a:off x="10802422" y="2914888"/>
            <a:ext cx="2118598" cy="430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33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94%</a:t>
            </a:r>
            <a:endParaRPr lang="en-US" sz="33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9893" y="1838325"/>
            <a:ext cx="2583775" cy="25837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848618" y="4637246"/>
            <a:ext cx="2026444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Sostén Propio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9696093" y="4993838"/>
            <a:ext cx="433149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Índice de sostenibilidad propia de la institución.</a:t>
            </a:r>
            <a:endParaRPr lang="en-US" sz="1350" dirty="0"/>
          </a:p>
        </p:txBody>
      </p:sp>
      <p:sp>
        <p:nvSpPr>
          <p:cNvPr id="16" name="Text 11"/>
          <p:cNvSpPr/>
          <p:nvPr/>
        </p:nvSpPr>
        <p:spPr>
          <a:xfrm>
            <a:off x="602813" y="5738813"/>
            <a:ext cx="1342477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 realizaron 18 proyectos de planta física con una inversión de </a:t>
            </a:r>
            <a:r>
              <a:rPr lang="en-US" sz="1350" dirty="0">
                <a:solidFill>
                  <a:srgbClr val="38512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$19.6 millones de pesos</a:t>
            </a: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, destacando el CIIMA ($16.7M).</a:t>
            </a:r>
            <a:endParaRPr lang="en-US" sz="1350" dirty="0"/>
          </a:p>
        </p:txBody>
      </p:sp>
      <p:sp>
        <p:nvSpPr>
          <p:cNvPr id="17" name="Text 12"/>
          <p:cNvSpPr/>
          <p:nvPr/>
        </p:nvSpPr>
        <p:spPr>
          <a:xfrm>
            <a:off x="602813" y="6208157"/>
            <a:ext cx="1342477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patronato "Unidos por la Educación" entregó </a:t>
            </a:r>
            <a:r>
              <a:rPr lang="en-US" sz="1350" dirty="0">
                <a:solidFill>
                  <a:srgbClr val="38512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$512,000 pesos</a:t>
            </a: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en becas, beneficiando a 30 estudiantes.</a:t>
            </a:r>
            <a:endParaRPr lang="en-US" sz="1350" dirty="0"/>
          </a:p>
        </p:txBody>
      </p:sp>
      <p:sp>
        <p:nvSpPr>
          <p:cNvPr id="18" name="Text 13"/>
          <p:cNvSpPr/>
          <p:nvPr/>
        </p:nvSpPr>
        <p:spPr>
          <a:xfrm>
            <a:off x="861179" y="6871216"/>
            <a:ext cx="13166408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Índice de Efectividad 2024-2025: </a:t>
            </a:r>
            <a:r>
              <a:rPr lang="en-US" sz="1350" dirty="0">
                <a:solidFill>
                  <a:srgbClr val="38512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73%</a:t>
            </a: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.</a:t>
            </a:r>
            <a:endParaRPr lang="en-US" sz="1350" dirty="0"/>
          </a:p>
        </p:txBody>
      </p:sp>
      <p:sp>
        <p:nvSpPr>
          <p:cNvPr id="19" name="Text 14"/>
          <p:cNvSpPr/>
          <p:nvPr/>
        </p:nvSpPr>
        <p:spPr>
          <a:xfrm>
            <a:off x="861179" y="7340560"/>
            <a:ext cx="13166408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"... Hasta aquí nos ayudó el Señor." 1 Samuel 7:12</a:t>
            </a:r>
            <a:endParaRPr lang="en-US" sz="1050" dirty="0"/>
          </a:p>
        </p:txBody>
      </p:sp>
      <p:sp>
        <p:nvSpPr>
          <p:cNvPr id="20" name="Shape 15"/>
          <p:cNvSpPr/>
          <p:nvPr/>
        </p:nvSpPr>
        <p:spPr>
          <a:xfrm>
            <a:off x="602813" y="6677501"/>
            <a:ext cx="22860" cy="1077158"/>
          </a:xfrm>
          <a:prstGeom prst="rect">
            <a:avLst/>
          </a:prstGeom>
          <a:solidFill>
            <a:srgbClr val="774DC8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46BB52F-7F02-28A3-A55F-365078DC41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02422" y="7586230"/>
            <a:ext cx="3820058" cy="6001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53358"/>
            <a:ext cx="1020401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Misión, Visión y Valores Institucionales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953101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Misión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273438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 Universidad de Montemorelos educa integralmente con un modelo educativo sustentable en escenarios de investigación y servicio abnegado, que se unen a la proclamación bíblica global de la esperanza adventista de un mundo nuevo.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859411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Visión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837724" y="464069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Sumar a la plataforma del modelo educativo a Mentores, Estudiantes y Egresados que avanzarán en su aprendizaje con la dinámica de la Investigación, la Innovación, el Servicio Abnegado y la Evangelización.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37724" y="5676067"/>
            <a:ext cx="12954952" cy="1400175"/>
          </a:xfrm>
          <a:prstGeom prst="roundRect">
            <a:avLst>
              <a:gd name="adj" fmla="val 2564"/>
            </a:avLst>
          </a:prstGeom>
          <a:solidFill>
            <a:srgbClr val="D2C5ED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39" y="6024682"/>
            <a:ext cx="299204" cy="239316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1615559" y="5975033"/>
            <a:ext cx="1193780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Plan Institucional de Desarrollo Estratégico (PIDE) 2021-2026 se articula en torno a tres compromisos: Educativo, de Desarrollo y de Evaluación.</a:t>
            </a:r>
            <a:endParaRPr lang="en-US" sz="18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C51E832-FA5E-3A77-13E7-2CDCCBEC7C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3752" y="7524274"/>
            <a:ext cx="3820058" cy="60015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8862" y="329089"/>
            <a:ext cx="635889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Crecimiento de la Matrícula y Perfil Institucional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418862" y="980123"/>
            <a:ext cx="3336012" cy="394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310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3,076</a:t>
            </a:r>
            <a:endParaRPr lang="en-US" sz="3100" dirty="0"/>
          </a:p>
        </p:txBody>
      </p:sp>
      <p:sp>
        <p:nvSpPr>
          <p:cNvPr id="4" name="Text 2"/>
          <p:cNvSpPr/>
          <p:nvPr/>
        </p:nvSpPr>
        <p:spPr>
          <a:xfrm>
            <a:off x="1382792" y="1524476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Matrícula Total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18862" y="1772245"/>
            <a:ext cx="3336012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Estudiantes corporativos en el 1er semestre 2024-2025.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3904417" y="980123"/>
            <a:ext cx="3336012" cy="394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310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753</a:t>
            </a:r>
            <a:endParaRPr lang="en-US" sz="3100" dirty="0"/>
          </a:p>
        </p:txBody>
      </p:sp>
      <p:sp>
        <p:nvSpPr>
          <p:cNvPr id="7" name="Text 5"/>
          <p:cNvSpPr/>
          <p:nvPr/>
        </p:nvSpPr>
        <p:spPr>
          <a:xfrm>
            <a:off x="4868347" y="1524476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Nuevo Ingreso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3904417" y="1772245"/>
            <a:ext cx="3336012" cy="382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Representa el 24% de la matrícula total, mostrando un crecimiento sostenido.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7389971" y="980123"/>
            <a:ext cx="3336012" cy="394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310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51</a:t>
            </a:r>
            <a:endParaRPr lang="en-US" sz="3100" dirty="0"/>
          </a:p>
        </p:txBody>
      </p:sp>
      <p:sp>
        <p:nvSpPr>
          <p:cNvPr id="10" name="Text 8"/>
          <p:cNvSpPr/>
          <p:nvPr/>
        </p:nvSpPr>
        <p:spPr>
          <a:xfrm>
            <a:off x="8353782" y="1524476"/>
            <a:ext cx="1408390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Países Representados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7389971" y="1772245"/>
            <a:ext cx="3336012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801 estudiantes (26% del total) provienen de 51 países.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10875526" y="980123"/>
            <a:ext cx="3336012" cy="394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310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96%</a:t>
            </a:r>
            <a:endParaRPr lang="en-US" sz="3100" dirty="0"/>
          </a:p>
        </p:txBody>
      </p:sp>
      <p:sp>
        <p:nvSpPr>
          <p:cNvPr id="13" name="Text 11"/>
          <p:cNvSpPr/>
          <p:nvPr/>
        </p:nvSpPr>
        <p:spPr>
          <a:xfrm>
            <a:off x="11839456" y="1524476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Afiliación Adventista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10875526" y="1772245"/>
            <a:ext cx="3336012" cy="382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Compromiso con la misión e identidad de la Iglesia Adventista del Séptimo Día.</a:t>
            </a:r>
            <a:endParaRPr lang="en-US" sz="90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862" y="2289691"/>
            <a:ext cx="13792676" cy="7723823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418862" y="10148054"/>
            <a:ext cx="13792676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 matrícula de nuevo ingreso ha crecido un 22% respecto al año anterior, impulsada por estrategias como el Centro de Reclutamiento y Retención Estudiantil (CRRE) y el programa EMPRENDUM.</a:t>
            </a:r>
            <a:endParaRPr lang="en-US" sz="9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78986F-2162-B4DB-BAAC-1BAD2A67F0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422" y="7629441"/>
            <a:ext cx="3820058" cy="6001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416" y="549354"/>
            <a:ext cx="7745968" cy="1174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Compromiso Docente y Desarrollo de Competencias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185416" y="2023586"/>
            <a:ext cx="3773091" cy="2456378"/>
          </a:xfrm>
          <a:prstGeom prst="roundRect">
            <a:avLst>
              <a:gd name="adj" fmla="val 4467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5" name="Shape 2"/>
          <p:cNvSpPr/>
          <p:nvPr/>
        </p:nvSpPr>
        <p:spPr>
          <a:xfrm>
            <a:off x="6162556" y="2023586"/>
            <a:ext cx="91440" cy="2456378"/>
          </a:xfrm>
          <a:prstGeom prst="roundRect">
            <a:avLst>
              <a:gd name="adj" fmla="val 32764"/>
            </a:avLst>
          </a:prstGeom>
          <a:solidFill>
            <a:srgbClr val="774DC8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6" name="Text 3"/>
          <p:cNvSpPr/>
          <p:nvPr/>
        </p:nvSpPr>
        <p:spPr>
          <a:xfrm>
            <a:off x="6476524" y="2246114"/>
            <a:ext cx="2349698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Especialidad Docente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476524" y="2659618"/>
            <a:ext cx="3259455" cy="1597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195 docentes participaron en la "Especialidad Docente" (60% de avance) y 169 empleados en el "Diplomado Filosofía de la Educación" (64% de avance).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10158174" y="2023586"/>
            <a:ext cx="3773210" cy="2456378"/>
          </a:xfrm>
          <a:prstGeom prst="roundRect">
            <a:avLst>
              <a:gd name="adj" fmla="val 4467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9" name="Shape 6"/>
          <p:cNvSpPr/>
          <p:nvPr/>
        </p:nvSpPr>
        <p:spPr>
          <a:xfrm>
            <a:off x="10135314" y="2023586"/>
            <a:ext cx="91440" cy="2456378"/>
          </a:xfrm>
          <a:prstGeom prst="roundRect">
            <a:avLst>
              <a:gd name="adj" fmla="val 32764"/>
            </a:avLst>
          </a:prstGeom>
          <a:solidFill>
            <a:srgbClr val="774DC8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0" name="Text 7"/>
          <p:cNvSpPr/>
          <p:nvPr/>
        </p:nvSpPr>
        <p:spPr>
          <a:xfrm>
            <a:off x="10449282" y="2246114"/>
            <a:ext cx="2349698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Grado Académico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449282" y="2659618"/>
            <a:ext cx="3259574" cy="12782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9% de los docentes tiene doctorado, el 32% maestría y el 53% licenciatura, asegurando una formación sólida y actualizada.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85416" y="4679633"/>
            <a:ext cx="3773091" cy="2136815"/>
          </a:xfrm>
          <a:prstGeom prst="roundRect">
            <a:avLst>
              <a:gd name="adj" fmla="val 5135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3" name="Shape 10"/>
          <p:cNvSpPr/>
          <p:nvPr/>
        </p:nvSpPr>
        <p:spPr>
          <a:xfrm>
            <a:off x="6162556" y="4679633"/>
            <a:ext cx="91440" cy="2136815"/>
          </a:xfrm>
          <a:prstGeom prst="roundRect">
            <a:avLst>
              <a:gd name="adj" fmla="val 32764"/>
            </a:avLst>
          </a:prstGeom>
          <a:solidFill>
            <a:srgbClr val="774DC8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4" name="Text 11"/>
          <p:cNvSpPr/>
          <p:nvPr/>
        </p:nvSpPr>
        <p:spPr>
          <a:xfrm>
            <a:off x="6476524" y="4902160"/>
            <a:ext cx="2652236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Competencias Docentes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476524" y="5315664"/>
            <a:ext cx="3259455" cy="12782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87% de los docentes se autodiagnostica en los niveles más altos (4 o 5) de desarrollo de competencias.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6185416" y="7041118"/>
            <a:ext cx="7745968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71% de las materias fueron impartidas por docentes de tiempo completo, garantizando mayor dedicación y continuidad en la enseñanza.</a:t>
            </a:r>
            <a:endParaRPr lang="en-US" sz="15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0587242-F91B-40E7-97FF-DFC4C75D2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0342" y="7556854"/>
            <a:ext cx="3820058" cy="60015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97612"/>
            <a:ext cx="1134332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Consolidación del Modelo de Salud Integral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08037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 fortaleció el modelo de salud dentro y fuera de la comunidad universitaria, promoviendo el bienestar integral y el servicio social.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354943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Impacto Comunitario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837724" y="401657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Servicio Comunitario benefició a </a:t>
            </a:r>
            <a:r>
              <a:rPr lang="en-US" sz="1850" dirty="0">
                <a:solidFill>
                  <a:srgbClr val="38512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7,741 personas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con la participación de 324 estudiantes.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866323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Programas externos de la Universidad Promotora de la Salud (UPS) beneficiaron a </a:t>
            </a:r>
            <a:r>
              <a:rPr lang="en-US" sz="1850" dirty="0">
                <a:solidFill>
                  <a:srgbClr val="38512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194,410 personas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en 14 lugares del país.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6099096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Convenio con el Gobierno de Montemorelos 2024-2028 para establecer Centros Promotores de Salud ("ESPACIO SALUD").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3354943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Salud en el Campus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614761" y="401657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Campus 100% libre de humo de tabaco y amplias experiencias de actividad física.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866323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36% de los estudiantes valora el acceso a servicios de salud (COAE, Dental, Nutrición) como la principal forma de promoción.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6099096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52% de los estudiantes reportó un bienestar físico al participar en clases de ejercicio/deporte.</a:t>
            </a:r>
            <a:endParaRPr lang="en-US" sz="18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4658929-65AD-B1A1-74F3-F882521B5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7528" y="7629441"/>
            <a:ext cx="3820058" cy="60015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5439" y="514945"/>
            <a:ext cx="7833122" cy="11015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Fortalecimiento de la Plataforma Tecnológica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55439" y="1897380"/>
            <a:ext cx="7833122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 institución invierte en tecnología para una gestión óptima y una educación de calidad, con un enfoque en la innovación y la accesibilidad.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55439" y="2707124"/>
            <a:ext cx="3822859" cy="2709624"/>
          </a:xfrm>
          <a:prstGeom prst="roundRect">
            <a:avLst>
              <a:gd name="adj" fmla="val 1037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6" name="Shape 3"/>
          <p:cNvSpPr/>
          <p:nvPr/>
        </p:nvSpPr>
        <p:spPr>
          <a:xfrm>
            <a:off x="842724" y="2894409"/>
            <a:ext cx="561856" cy="561856"/>
          </a:xfrm>
          <a:prstGeom prst="roundRect">
            <a:avLst>
              <a:gd name="adj" fmla="val 16273005"/>
            </a:avLst>
          </a:prstGeom>
          <a:solidFill>
            <a:srgbClr val="774DC8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7268" y="3048833"/>
            <a:ext cx="252770" cy="25277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42724" y="3643551"/>
            <a:ext cx="2717483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Licencias y Bases de Datos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842724" y="4031218"/>
            <a:ext cx="3448288" cy="898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61 licencias para enseñanza-aprendizaje y 37 bases de datos en 8 plataformas tecnológicas (EBSCO, Proquest, etc.).</a:t>
            </a:r>
            <a:endParaRPr lang="en-US" sz="1450" dirty="0"/>
          </a:p>
        </p:txBody>
      </p:sp>
      <p:sp>
        <p:nvSpPr>
          <p:cNvPr id="10" name="Shape 6"/>
          <p:cNvSpPr/>
          <p:nvPr/>
        </p:nvSpPr>
        <p:spPr>
          <a:xfrm>
            <a:off x="4665583" y="2707124"/>
            <a:ext cx="3822978" cy="2709624"/>
          </a:xfrm>
          <a:prstGeom prst="roundRect">
            <a:avLst>
              <a:gd name="adj" fmla="val 1037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1" name="Shape 7"/>
          <p:cNvSpPr/>
          <p:nvPr/>
        </p:nvSpPr>
        <p:spPr>
          <a:xfrm>
            <a:off x="4852868" y="2894409"/>
            <a:ext cx="561856" cy="561856"/>
          </a:xfrm>
          <a:prstGeom prst="roundRect">
            <a:avLst>
              <a:gd name="adj" fmla="val 16273005"/>
            </a:avLst>
          </a:prstGeom>
          <a:solidFill>
            <a:srgbClr val="774DC8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07412" y="3048833"/>
            <a:ext cx="252770" cy="25277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852868" y="3643551"/>
            <a:ext cx="2812256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Satisfacción de Plataformas</a:t>
            </a:r>
            <a:endParaRPr lang="en-US" sz="1700" dirty="0"/>
          </a:p>
        </p:txBody>
      </p:sp>
      <p:sp>
        <p:nvSpPr>
          <p:cNvPr id="14" name="Text 9"/>
          <p:cNvSpPr/>
          <p:nvPr/>
        </p:nvSpPr>
        <p:spPr>
          <a:xfrm>
            <a:off x="4852868" y="4031218"/>
            <a:ext cx="3448407" cy="1198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Los estudiantes están satisfechos con las plataformas de la biblioteca (3.9/5.0), destacando la cobertura de necesidades y la auto-búsqueda.</a:t>
            </a:r>
            <a:endParaRPr lang="en-US" sz="1450" dirty="0"/>
          </a:p>
        </p:txBody>
      </p:sp>
      <p:sp>
        <p:nvSpPr>
          <p:cNvPr id="15" name="Shape 10"/>
          <p:cNvSpPr/>
          <p:nvPr/>
        </p:nvSpPr>
        <p:spPr>
          <a:xfrm>
            <a:off x="655439" y="5604034"/>
            <a:ext cx="7833122" cy="2110502"/>
          </a:xfrm>
          <a:prstGeom prst="roundRect">
            <a:avLst>
              <a:gd name="adj" fmla="val 1331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6" name="Shape 11"/>
          <p:cNvSpPr/>
          <p:nvPr/>
        </p:nvSpPr>
        <p:spPr>
          <a:xfrm>
            <a:off x="842724" y="5791319"/>
            <a:ext cx="561856" cy="561856"/>
          </a:xfrm>
          <a:prstGeom prst="roundRect">
            <a:avLst>
              <a:gd name="adj" fmla="val 16273005"/>
            </a:avLst>
          </a:prstGeom>
          <a:solidFill>
            <a:srgbClr val="774DC8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7268" y="5945743"/>
            <a:ext cx="252770" cy="25277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842724" y="6540460"/>
            <a:ext cx="2347674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Proyectos Estratégicos</a:t>
            </a:r>
            <a:endParaRPr lang="en-US" sz="1700" dirty="0"/>
          </a:p>
        </p:txBody>
      </p:sp>
      <p:sp>
        <p:nvSpPr>
          <p:cNvPr id="19" name="Text 13"/>
          <p:cNvSpPr/>
          <p:nvPr/>
        </p:nvSpPr>
        <p:spPr>
          <a:xfrm>
            <a:off x="842724" y="6928128"/>
            <a:ext cx="7458551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8 proyectos tecnológicos en desarrollo, incluyendo Sun Plus Extra UM, UM Data Intelligence y seguridad de la información.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162" y="566618"/>
            <a:ext cx="9763958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Modelo Educativo Híbrido y Acreditaciones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721162" y="1687711"/>
            <a:ext cx="4604980" cy="363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Consolidación del Modelo Híbrido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721162" y="2257187"/>
            <a:ext cx="7711678" cy="989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modelo educativo híbrido busca el desarrollo integral de los estudiantes, independientemente de sus diferencias. El 66% de los estudiantes encuestados se mostró satisfecho con el modelo educativo en 2024.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162" y="3431619"/>
            <a:ext cx="7711678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 planea la construcción de aulas flexibles modelo para cada facultad, innovando en mobiliario, tecnología y diseño espacial.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162" y="4296966"/>
            <a:ext cx="2909054" cy="363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Garantía de Calidad</a:t>
            </a:r>
            <a:endParaRPr lang="en-US" sz="2250" dirty="0"/>
          </a:p>
        </p:txBody>
      </p:sp>
      <p:sp>
        <p:nvSpPr>
          <p:cNvPr id="7" name="Text 5"/>
          <p:cNvSpPr/>
          <p:nvPr/>
        </p:nvSpPr>
        <p:spPr>
          <a:xfrm>
            <a:off x="721162" y="4866442"/>
            <a:ext cx="7711678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 institución ingresó al Sistema de Evaluación y Acreditación de la Educación Superior (SEAES) en 2024.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1162" y="5711190"/>
            <a:ext cx="7711678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Contamos con </a:t>
            </a:r>
            <a:r>
              <a:rPr lang="en-US" sz="1600" dirty="0">
                <a:solidFill>
                  <a:srgbClr val="38512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 acreditaciones institucionales</a:t>
            </a: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y </a:t>
            </a:r>
            <a:r>
              <a:rPr lang="en-US" sz="1600" dirty="0">
                <a:solidFill>
                  <a:srgbClr val="38512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 de programas académicos</a:t>
            </a: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, reflejando el compromiso con la excelencia.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943142" y="1667113"/>
            <a:ext cx="4973598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3142" y="2228612"/>
            <a:ext cx="4158853" cy="2774275"/>
          </a:xfrm>
          <a:prstGeom prst="rect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721162" y="6787753"/>
            <a:ext cx="13188077" cy="875467"/>
          </a:xfrm>
          <a:prstGeom prst="roundRect">
            <a:avLst>
              <a:gd name="adj" fmla="val 3531"/>
            </a:avLst>
          </a:prstGeom>
          <a:solidFill>
            <a:srgbClr val="D2C5ED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140" y="7093506"/>
            <a:ext cx="257532" cy="205978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390650" y="7045166"/>
            <a:ext cx="12312610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 344 recomendaciones de organismos acreditadores, 87 (25%) están cumplidas y 246 (72%) en proceso.</a:t>
            </a:r>
            <a:endParaRPr lang="en-US" sz="16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57894A5-98F7-848E-AC05-58D595F643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7032" y="7723185"/>
            <a:ext cx="3223368" cy="5064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6279" y="554950"/>
            <a:ext cx="6746081" cy="593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Compromiso Misionero Global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06279" y="1552099"/>
            <a:ext cx="13217843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 Universidad de Montemorelos fomenta el servicio misionero, inspirando a la comunidad a la entrega y la compasión, especialmente hacia la Ventana 10/40.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6279" y="2424827"/>
            <a:ext cx="605433" cy="60543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06279" y="3282434"/>
            <a:ext cx="237434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Misioneros Activos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06279" y="3700224"/>
            <a:ext cx="6482834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29 estudiantes de 11 carreras participan en servicio voluntario en 17 países durante el ciclo 2024-2025.</a:t>
            </a:r>
            <a:endParaRPr lang="en-US" sz="1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41287" y="2424827"/>
            <a:ext cx="605433" cy="60543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41287" y="3282434"/>
            <a:ext cx="237434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Becas Misioneras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7441287" y="3700224"/>
            <a:ext cx="6482834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13 becas activas para la formación de recursos humanos nativos de la Ventana 10/40, de nueve países.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06279" y="4749641"/>
            <a:ext cx="605433" cy="60543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06279" y="5607248"/>
            <a:ext cx="237434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Ofrenda Especial</a:t>
            </a:r>
            <a:endParaRPr lang="en-US" sz="1850" dirty="0"/>
          </a:p>
        </p:txBody>
      </p:sp>
      <p:sp>
        <p:nvSpPr>
          <p:cNvPr id="12" name="Text 7"/>
          <p:cNvSpPr/>
          <p:nvPr/>
        </p:nvSpPr>
        <p:spPr>
          <a:xfrm>
            <a:off x="706279" y="6025039"/>
            <a:ext cx="6482834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 recaudaron </a:t>
            </a:r>
            <a:r>
              <a:rPr lang="en-US" sz="1550" dirty="0">
                <a:solidFill>
                  <a:srgbClr val="38512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$526,857.23</a:t>
            </a: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en 2024 para proyectos misioneros en la Ventana 10/40.</a:t>
            </a:r>
            <a:endParaRPr lang="en-US" sz="15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41287" y="4749641"/>
            <a:ext cx="605433" cy="60543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41287" y="5607248"/>
            <a:ext cx="237434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Cruzando Fronteras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7441287" y="6025039"/>
            <a:ext cx="6482834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 entregaron 1,055 paquetes especiales a niños y adolescentes en 12 estados de la República Mexicana.</a:t>
            </a:r>
            <a:endParaRPr lang="en-US" sz="1550" dirty="0"/>
          </a:p>
        </p:txBody>
      </p:sp>
      <p:sp>
        <p:nvSpPr>
          <p:cNvPr id="16" name="Text 10"/>
          <p:cNvSpPr/>
          <p:nvPr/>
        </p:nvSpPr>
        <p:spPr>
          <a:xfrm>
            <a:off x="1008936" y="7124700"/>
            <a:ext cx="12915186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Festival de Misiones celebró su vigésima octava edición, inspirando la pasión por la misión en los jóvenes.</a:t>
            </a:r>
            <a:endParaRPr lang="en-US" sz="1550" dirty="0"/>
          </a:p>
        </p:txBody>
      </p:sp>
      <p:sp>
        <p:nvSpPr>
          <p:cNvPr id="17" name="Shape 11"/>
          <p:cNvSpPr/>
          <p:nvPr/>
        </p:nvSpPr>
        <p:spPr>
          <a:xfrm>
            <a:off x="706279" y="6897767"/>
            <a:ext cx="22860" cy="776764"/>
          </a:xfrm>
          <a:prstGeom prst="rect">
            <a:avLst/>
          </a:prstGeom>
          <a:solidFill>
            <a:srgbClr val="774DC8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4C6F1E8-C337-EC9C-06BF-7496E8064F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810342" y="7629441"/>
            <a:ext cx="3820058" cy="60015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763" y="602456"/>
            <a:ext cx="9914692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Impulso a la Investigación y la Innovación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66763" y="1794510"/>
            <a:ext cx="3120271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Producción Científica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66763" y="2400181"/>
            <a:ext cx="6281261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37 estudiantes de posgrado publicaron artículos y 21 presentaron tesis en 2024.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66763" y="3177897"/>
            <a:ext cx="6281261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 publicaron </a:t>
            </a:r>
            <a:r>
              <a:rPr lang="en-US" sz="1700" dirty="0">
                <a:solidFill>
                  <a:srgbClr val="38512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11 artículos</a:t>
            </a: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en revistas académicas (Revista Internacional de Educación, PsicoSophia, etc.).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66763" y="3955613"/>
            <a:ext cx="6281261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7 profesores pertenecen al Sistema Nacional de Investigadores (SNI).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66763" y="4875728"/>
            <a:ext cx="3828931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4956B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Fomento a la Investigación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6763" y="5481399"/>
            <a:ext cx="6281261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 Feria de Investigación presentó 110 proyectos e ideas, fomentando el intercambio de conocimientos.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66763" y="6379607"/>
            <a:ext cx="6281261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 implementó el diplomado "Metodología de la Investigación Cuantitativa" para fortalecer la presencia en publicaciones de alto impacto.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9996" y="1772603"/>
            <a:ext cx="6281261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996" y="2369582"/>
            <a:ext cx="6281261" cy="41863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5E91C90-A495-CE8F-2A5E-A872873D3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6822" y="7545056"/>
            <a:ext cx="3820058" cy="60015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1106</Words>
  <Application>Microsoft Office PowerPoint</Application>
  <PresentationFormat>Custom</PresentationFormat>
  <Paragraphs>101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Source Sans 3</vt:lpstr>
      <vt:lpstr>Arial</vt:lpstr>
      <vt:lpstr>Lora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Gilito castillo</cp:lastModifiedBy>
  <cp:revision>2</cp:revision>
  <dcterms:created xsi:type="dcterms:W3CDTF">2025-11-04T17:03:32Z</dcterms:created>
  <dcterms:modified xsi:type="dcterms:W3CDTF">2025-11-04T17:05:23Z</dcterms:modified>
</cp:coreProperties>
</file>